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78" r:id="rId3"/>
    <p:sldId id="257" r:id="rId4"/>
    <p:sldId id="258" r:id="rId5"/>
    <p:sldId id="267" r:id="rId6"/>
    <p:sldId id="269" r:id="rId7"/>
    <p:sldId id="260" r:id="rId8"/>
    <p:sldId id="270" r:id="rId9"/>
    <p:sldId id="276" r:id="rId10"/>
    <p:sldId id="279" r:id="rId11"/>
    <p:sldId id="277" r:id="rId12"/>
    <p:sldId id="262" r:id="rId13"/>
    <p:sldId id="268" r:id="rId14"/>
    <p:sldId id="266" r:id="rId15"/>
    <p:sldId id="274" r:id="rId16"/>
    <p:sldId id="272" r:id="rId17"/>
    <p:sldId id="275" r:id="rId18"/>
    <p:sldId id="271" r:id="rId19"/>
    <p:sldId id="27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 autoAdjust="0"/>
    <p:restoredTop sz="72613" autoAdjust="0"/>
  </p:normalViewPr>
  <p:slideViewPr>
    <p:cSldViewPr snapToGrid="0">
      <p:cViewPr varScale="1">
        <p:scale>
          <a:sx n="62" d="100"/>
          <a:sy n="62" d="100"/>
        </p:scale>
        <p:origin x="57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DEBC5-B985-4DBD-971A-DE566E1C50A2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3956-8282-4F35-BBF9-4A117B2EA0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47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Why parallel?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Different forms of parallelism, which one for MODFLOW 6?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Theoretical expectations on performance?</a:t>
            </a:r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always improve the scaling by destroying performance per processor and/or by choosing a very computationally expensive algorithm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4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932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658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/>
              <a:t>Examples of large scale problems, challenging and typically solved on supercomputers</a:t>
            </a:r>
          </a:p>
          <a:p>
            <a:r>
              <a:rPr lang="en-US" sz="900"/>
              <a:t>Large-scale (national/continental) Integrated Hydrologic Models present similar challenges</a:t>
            </a:r>
          </a:p>
          <a:p>
            <a:r>
              <a:rPr lang="en-US" sz="900"/>
              <a:t>Why lagging? Perhaps due to large parameter uncertainties of the simulated domain? So a lot of attention has gone to (distributed) Parameter Estimation</a:t>
            </a:r>
            <a:endParaRPr lang="nl-NL" sz="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haven’t clock speeds increased, even though transistors have continued to shrink?</a:t>
            </a:r>
            <a:endParaRPr lang="en-US" b="0" i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b="0" i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Dennard Scaling postulated that 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as </a:t>
            </a:r>
            <a:r>
              <a:rPr lang="en-US" b="1" i="0">
                <a:solidFill>
                  <a:srgbClr val="040C28"/>
                </a:solidFill>
                <a:effectLst/>
                <a:latin typeface="Google Sans"/>
              </a:rPr>
              <a:t>transistors get smaller their power density stays constant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, so that the power use stays in proportion with area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. This allowed CPU manufacturers to raise clock frequencies from one generation to the next without significantly increasing overall circuit power consumption.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there was a limit to how long this would last. Smaller devices with thinner dielectrics and shorter channels are more prone to leakage.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93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834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if you want to speed up, you go parallel!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83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if you want to speed up, you go parallel!</a:t>
            </a:r>
          </a:p>
          <a:p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0232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538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04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much faster can you get?</a:t>
            </a:r>
          </a:p>
          <a:p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05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AD5-7EE1-89D1-CC15-61B0198D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D90A8-E116-07ED-BA2E-C66CFD39F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45E0E-43C3-F9FA-1A49-67FE04D4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708C-D056-CAD0-0755-66ACBFD5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D0C9-3C59-867A-945B-10FE5409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47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7B68-1567-6949-4E7C-11A22D19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63342-97B2-D17D-B0DA-5A2D2BD99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00C7-38BB-4AEE-15DC-19A51A06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B6F23-8EF7-46E8-1717-2287DBFA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3639A-2AEA-8ACB-21C3-2C292C71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015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FE5C5-60BF-1D86-E764-3C9E1D075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EE016-A535-87F9-BE94-9B8CA445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D0F71-1BDF-98CA-8741-D12289DB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A66BF-0581-EFB7-CE01-21EC8FFC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E95F-8E74-00C5-6A32-7DC697AA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842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2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44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DBCB-70B0-2B73-6940-DB0DF846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1713-BABF-149F-543B-A52A432C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6085-C6EA-7049-61BE-13AB5A67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7A9E9-AD50-4E18-FB34-BFF00A3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11479-86B5-DC0F-110F-D9A57666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0579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6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9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46FE-4713-3D40-6F13-886C3185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1E0CD-8B54-6A1B-938B-8F73E465E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E2331-8208-01A3-0DDB-E27535B0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F99A-C961-DC20-C4D2-63C47046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30D86-32E4-DB6E-EEBA-4B739BFF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924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FDD-D015-3BF6-12D6-1ADEC99C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D290-084B-300D-2265-762F30F29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FC830-718B-CE3E-76A2-026387386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51E90-3326-75DC-5ACC-5C65752A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D9D72-FCB2-172A-147D-D092DCCB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D306-CFD9-BA41-389D-4A3BE063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351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2367-B205-743C-EB21-78E1CB68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4F66-83A7-810A-20DF-CF79897F7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2A986-A376-C4CA-CA08-F63B17FA3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70D90-2245-435F-8F1F-9186D08DE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B158B-9FCF-A5A6-DC7C-87E754A43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E53AB-2760-1C6D-A385-1281732F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7D2C0-3DC4-4C2E-702F-717E08B1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B3254-B818-23E0-3232-BCD4F40D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957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F926-10A0-5CF3-92E9-FBD806F0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43CFD-89E4-5E9F-57BF-6564CE7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82BCA-F2CA-C9AC-4ACB-6C9ADE956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85B4F-5992-2C1E-20D0-52883872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2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5F4D2-E07C-D177-E81C-88CB9C4D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2E6D1-80FF-0900-BEFD-7DD46CFD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E8498-2E7C-338D-BA89-6184203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145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BE6E-2E0F-5E6A-B83C-72E74D56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51338-D0FE-7E34-3C04-7C5EC208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71DB1-B3EC-5CE3-240B-66E1AECF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A3F28-D873-D6F2-0097-C0637441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3D38-8793-199F-8F55-BA3D9F17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2A14E-2A0B-BEED-1600-85E83C71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038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90A6-0168-5FC5-3FB5-3D63149D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E7B21-08F7-F669-A827-399DC8C29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9A01A-BB47-6B53-DDE2-253F7D99D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ECBBA-1E73-90FA-7E34-68527795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9B05B-834C-D609-F7A1-655A764B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5DE33-E19D-47F9-BD3D-AFD46826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9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196E57-1131-E79C-582E-F00BB1BC2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C40B-1B77-C30D-E582-F69AC1ADF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93A24-F5C5-E60D-E0FA-18FFA3522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3529F-F810-4FC9-BD64-0B4367090BD1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7CC9C-A7F1-AF1B-F8F8-C5DCB11D1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747C-69C2-6460-0BEF-BFCF65F40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5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Introduction to Parallel Computing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F49-6550-8291-F1BC-825F4C5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br>
              <a:rPr lang="en-US"/>
            </a:br>
            <a:r>
              <a:rPr lang="en-US" sz="3600" i="1"/>
              <a:t>Message Passing Interface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FA94-3ABA-7E0D-9927-42E98E7A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2518" cy="4911506"/>
          </a:xfrm>
        </p:spPr>
        <p:txBody>
          <a:bodyPr>
            <a:normAutofit/>
          </a:bodyPr>
          <a:lstStyle/>
          <a:p>
            <a:r>
              <a:rPr lang="en-US"/>
              <a:t>MPI: Message Passing Interface for exchanging data</a:t>
            </a:r>
          </a:p>
          <a:p>
            <a:r>
              <a:rPr lang="en-US"/>
              <a:t>Standardized and portable</a:t>
            </a:r>
          </a:p>
          <a:p>
            <a:r>
              <a:rPr lang="en-US"/>
              <a:t>Different implementations: </a:t>
            </a:r>
          </a:p>
          <a:p>
            <a:pPr lvl="1"/>
            <a:r>
              <a:rPr lang="en-US"/>
              <a:t>MPICH, OpenMPI, Intel, MS, and e.g. Cray-MPICH</a:t>
            </a:r>
          </a:p>
          <a:p>
            <a:r>
              <a:rPr lang="en-US"/>
              <a:t>Messages can be routed over LAN (PCs, Clusters)</a:t>
            </a:r>
          </a:p>
          <a:p>
            <a:r>
              <a:rPr lang="en-US"/>
              <a:t>Messages routed over fast interconnect, e.g. Infiniband/Omnipath/… (Supercomputers)</a:t>
            </a:r>
          </a:p>
          <a:p>
            <a:r>
              <a:rPr lang="en-US"/>
              <a:t>Latency can vary from ms to </a:t>
            </a:r>
            <a:r>
              <a:rPr lang="el-GR" i="1"/>
              <a:t>μ</a:t>
            </a:r>
            <a:r>
              <a:rPr lang="nl-NL"/>
              <a:t>s!</a:t>
            </a:r>
            <a:endParaRPr lang="en-US"/>
          </a:p>
          <a:p>
            <a:endParaRPr lang="nl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FF38AC-F363-8F6C-2418-A7FA8000D1EE}"/>
              </a:ext>
            </a:extLst>
          </p:cNvPr>
          <p:cNvGrpSpPr/>
          <p:nvPr/>
        </p:nvGrpSpPr>
        <p:grpSpPr>
          <a:xfrm>
            <a:off x="8182830" y="1573491"/>
            <a:ext cx="3466251" cy="1780622"/>
            <a:chOff x="8182830" y="1573491"/>
            <a:chExt cx="3466251" cy="17806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2AB165-93E8-3F1C-AA26-67A375D3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2830" y="1932589"/>
              <a:ext cx="3466251" cy="1421524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F7EA09-D4CC-8CDF-129C-3B3CFB21A686}"/>
                </a:ext>
              </a:extLst>
            </p:cNvPr>
            <p:cNvSpPr txBox="1"/>
            <p:nvPr/>
          </p:nvSpPr>
          <p:spPr>
            <a:xfrm>
              <a:off x="8182830" y="1573491"/>
              <a:ext cx="1090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Standard:</a:t>
              </a:r>
              <a:endParaRPr lang="nl-NL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DFA3E4-AA6A-BB5B-E6E0-09046C8290F3}"/>
              </a:ext>
            </a:extLst>
          </p:cNvPr>
          <p:cNvGrpSpPr/>
          <p:nvPr/>
        </p:nvGrpSpPr>
        <p:grpSpPr>
          <a:xfrm>
            <a:off x="8182830" y="3845317"/>
            <a:ext cx="3466251" cy="2210296"/>
            <a:chOff x="8182830" y="3845317"/>
            <a:chExt cx="3466251" cy="2210296"/>
          </a:xfrm>
        </p:grpSpPr>
        <p:pic>
          <p:nvPicPr>
            <p:cNvPr id="2050" name="Picture 2" descr="TOP500 Meanderings: InfiniBand Fends Off Supercomputing Challengers | TOP500">
              <a:extLst>
                <a:ext uri="{FF2B5EF4-FFF2-40B4-BE49-F238E27FC236}">
                  <a16:creationId xmlns:a16="http://schemas.microsoft.com/office/drawing/2014/main" id="{109F27BF-E496-04FD-88A4-41CD5E0ED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830" y="4214649"/>
              <a:ext cx="3466251" cy="184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E7A672-8AEF-88B9-123C-C9F80E0325EF}"/>
                </a:ext>
              </a:extLst>
            </p:cNvPr>
            <p:cNvSpPr txBox="1"/>
            <p:nvPr/>
          </p:nvSpPr>
          <p:spPr>
            <a:xfrm>
              <a:off x="8182830" y="3845317"/>
              <a:ext cx="1199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Infiniband:</a:t>
              </a:r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7872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DBC4-ABAC-B819-90BB-D2A575C7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 on Speedup</a:t>
            </a:r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D9E1E0-96DD-9D78-151F-1820364D2805}"/>
              </a:ext>
            </a:extLst>
          </p:cNvPr>
          <p:cNvSpPr/>
          <p:nvPr/>
        </p:nvSpPr>
        <p:spPr>
          <a:xfrm>
            <a:off x="838199" y="1690688"/>
            <a:ext cx="105155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Further division of the </a:t>
            </a:r>
            <a:r>
              <a:rPr lang="en-US" sz="2800"/>
              <a:t>work (i.e. smaller </a:t>
            </a:r>
            <a:r>
              <a:rPr lang="en-US" sz="2800" dirty="0"/>
              <a:t>domains, increase in processor cores) increases communication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Put differently: how large can you make your model?!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Amdahl’s law: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8" name="Picture 2" descr="undefined">
            <a:extLst>
              <a:ext uri="{FF2B5EF4-FFF2-40B4-BE49-F238E27FC236}">
                <a16:creationId xmlns:a16="http://schemas.microsoft.com/office/drawing/2014/main" id="{6C4D852D-C25E-4DA2-27B7-153DFA2F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41" y="3234435"/>
            <a:ext cx="4494908" cy="35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2ED8A5-712A-D941-3C53-9E11183879D2}"/>
                  </a:ext>
                </a:extLst>
              </p:cNvPr>
              <p:cNvSpPr txBox="1"/>
              <p:nvPr/>
            </p:nvSpPr>
            <p:spPr>
              <a:xfrm flipH="1">
                <a:off x="1944899" y="4185426"/>
                <a:ext cx="4572000" cy="150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/>
                  <a:t>Speedup</a:t>
                </a:r>
                <a:r>
                  <a:rPr lang="nl-NL" sz="2800" dirty="0"/>
                  <a:t>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2800" b="0" i="0" smtClean="0"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nl-NL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a14:m>
                <a:endParaRPr lang="nl-NL" sz="2800" dirty="0"/>
              </a:p>
              <a:p>
                <a:endParaRPr lang="nl-NL" sz="2400" dirty="0"/>
              </a:p>
              <a:p>
                <a:r>
                  <a:rPr lang="nl-NL" sz="2400" dirty="0" err="1"/>
                  <a:t>with</a:t>
                </a:r>
                <a:r>
                  <a:rPr lang="nl-NL" sz="2400" dirty="0"/>
                  <a:t> p = parallel </a:t>
                </a:r>
                <a:r>
                  <a:rPr lang="nl-NL" sz="2400" dirty="0" err="1"/>
                  <a:t>portion</a:t>
                </a:r>
                <a:endParaRPr lang="nl-NL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2ED8A5-712A-D941-3C53-9E1118387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44899" y="4185426"/>
                <a:ext cx="4572000" cy="1506374"/>
              </a:xfrm>
              <a:prstGeom prst="rect">
                <a:avLst/>
              </a:prstGeom>
              <a:blipFill>
                <a:blip r:embed="rId4"/>
                <a:stretch>
                  <a:fillRect l="-2000" b="-76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47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7FB3-549D-6E52-9C30-BE19D30C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Speedup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853D-1826-C180-CB36-56C88AA3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Should I use Algorithm 1 or Algorithm 2?</a:t>
            </a:r>
          </a:p>
          <a:p>
            <a:r>
              <a:rPr lang="en-US"/>
              <a:t>How about now?</a:t>
            </a:r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EB95AC-5E14-3139-4BAC-0F510A3B00D7}"/>
              </a:ext>
            </a:extLst>
          </p:cNvPr>
          <p:cNvGrpSpPr/>
          <p:nvPr/>
        </p:nvGrpSpPr>
        <p:grpSpPr>
          <a:xfrm>
            <a:off x="975331" y="2895846"/>
            <a:ext cx="4588456" cy="3740855"/>
            <a:chOff x="975331" y="2895846"/>
            <a:chExt cx="4588456" cy="37408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DD36CD-BF20-248D-DBA8-8621E792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331" y="2895846"/>
              <a:ext cx="4588456" cy="37408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AAF806-CD85-84AF-6989-A6B4486BB395}"/>
                </a:ext>
              </a:extLst>
            </p:cNvPr>
            <p:cNvSpPr txBox="1"/>
            <p:nvPr/>
          </p:nvSpPr>
          <p:spPr>
            <a:xfrm>
              <a:off x="3877997" y="3062449"/>
              <a:ext cx="1374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Figure by W. Gropp</a:t>
              </a:r>
              <a:endParaRPr lang="nl-NL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E10A39-8CFD-7522-B1DC-D90B77D633AD}"/>
              </a:ext>
            </a:extLst>
          </p:cNvPr>
          <p:cNvGrpSpPr/>
          <p:nvPr/>
        </p:nvGrpSpPr>
        <p:grpSpPr>
          <a:xfrm>
            <a:off x="6096000" y="2916867"/>
            <a:ext cx="4413956" cy="3706133"/>
            <a:chOff x="6096000" y="2916867"/>
            <a:chExt cx="4413956" cy="3706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C4697D-3102-3955-D762-1A4A0B83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916867"/>
              <a:ext cx="4413956" cy="37061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14FB51-D46A-3A8E-6A73-EC1D2D8CFAFE}"/>
                </a:ext>
              </a:extLst>
            </p:cNvPr>
            <p:cNvSpPr txBox="1"/>
            <p:nvPr/>
          </p:nvSpPr>
          <p:spPr>
            <a:xfrm>
              <a:off x="8730669" y="3062449"/>
              <a:ext cx="1374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Figure by W. Gropp</a:t>
              </a:r>
              <a:endParaRPr lang="nl-NL" sz="12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C5680-2824-96B3-426E-6249EA772130}"/>
              </a:ext>
            </a:extLst>
          </p:cNvPr>
          <p:cNvSpPr txBox="1"/>
          <p:nvPr/>
        </p:nvSpPr>
        <p:spPr>
          <a:xfrm>
            <a:off x="2839576" y="4181498"/>
            <a:ext cx="693010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/>
              <a:t>A modeler cares about Time to Solution!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8301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1A11-9F23-9348-957A-2F63EF4F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 on Memory Bandwidth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453D5-DD4C-F205-C20B-0C87D7BA4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6365" cy="1528624"/>
          </a:xfrm>
        </p:spPr>
        <p:txBody>
          <a:bodyPr>
            <a:normAutofit/>
          </a:bodyPr>
          <a:lstStyle/>
          <a:p>
            <a:r>
              <a:rPr lang="el-GR" sz="2400"/>
              <a:t>π</a:t>
            </a:r>
            <a:r>
              <a:rPr lang="nl-NL" sz="2400"/>
              <a:t> = Peak Performance</a:t>
            </a:r>
          </a:p>
          <a:p>
            <a:r>
              <a:rPr lang="nl-NL" sz="2400"/>
              <a:t>β = Peak Bandwidth</a:t>
            </a:r>
          </a:p>
          <a:p>
            <a:r>
              <a:rPr lang="nl-NL" sz="2400"/>
              <a:t>I = Arithmetic Intensity</a:t>
            </a:r>
          </a:p>
          <a:p>
            <a:pPr marL="0" indent="0">
              <a:buNone/>
            </a:pPr>
            <a:endParaRPr lang="nl-NL" sz="240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098279F-0DAC-E4EC-24F8-125024E6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82" y="2041048"/>
            <a:ext cx="6377208" cy="30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6F75D-6EF3-2811-C5DA-98F7C1122720}"/>
              </a:ext>
            </a:extLst>
          </p:cNvPr>
          <p:cNvSpPr txBox="1"/>
          <p:nvPr/>
        </p:nvSpPr>
        <p:spPr>
          <a:xfrm>
            <a:off x="7522159" y="1704081"/>
            <a:ext cx="218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/>
              <a:t>Roofline Model: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6A663E-AF3D-5555-5169-98783206F789}"/>
              </a:ext>
            </a:extLst>
          </p:cNvPr>
          <p:cNvGrpSpPr/>
          <p:nvPr/>
        </p:nvGrpSpPr>
        <p:grpSpPr>
          <a:xfrm>
            <a:off x="1290145" y="3647090"/>
            <a:ext cx="3369380" cy="3095044"/>
            <a:chOff x="838200" y="3930869"/>
            <a:chExt cx="3369380" cy="30950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6A1745-0413-BF12-96B4-31EA7F624D6C}"/>
                </a:ext>
              </a:extLst>
            </p:cNvPr>
            <p:cNvSpPr/>
            <p:nvPr/>
          </p:nvSpPr>
          <p:spPr>
            <a:xfrm>
              <a:off x="838200" y="3930869"/>
              <a:ext cx="3369380" cy="273269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B98857-1E36-58E9-06A4-3D7BE0C512B0}"/>
                </a:ext>
              </a:extLst>
            </p:cNvPr>
            <p:cNvSpPr txBox="1"/>
            <p:nvPr/>
          </p:nvSpPr>
          <p:spPr>
            <a:xfrm>
              <a:off x="1057919" y="5497289"/>
              <a:ext cx="3149661" cy="1528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nl-NL" sz="2800" baseline="-25000"/>
                <a:t>24 Bytes (2 load, 1 store) </a:t>
              </a:r>
            </a:p>
            <a:p>
              <a:pPr marL="0" indent="0">
                <a:buNone/>
              </a:pPr>
              <a:r>
                <a:rPr lang="nl-NL" sz="2800" baseline="-25000"/>
                <a:t>2 FLOPS, 1 ADD and 1 MUL</a:t>
              </a:r>
            </a:p>
            <a:p>
              <a:r>
                <a:rPr lang="nl-NL" sz="2800" baseline="-25000"/>
                <a:t>which gives 1/12 FLOPS/Byte</a:t>
              </a:r>
            </a:p>
            <a:p>
              <a:endParaRPr lang="nl-NL" sz="2800" baseline="-25000"/>
            </a:p>
            <a:p>
              <a:endParaRPr lang="nl-NL" sz="2800" baseline="-25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5E34A-22FD-3474-41DA-25DCFEFC00A6}"/>
                </a:ext>
              </a:extLst>
            </p:cNvPr>
            <p:cNvSpPr txBox="1"/>
            <p:nvPr/>
          </p:nvSpPr>
          <p:spPr>
            <a:xfrm>
              <a:off x="1152512" y="4649694"/>
              <a:ext cx="2572407" cy="70788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nl-NL" sz="20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DO i = 1, N</a:t>
              </a:r>
            </a:p>
            <a:p>
              <a:pPr marL="0" indent="0">
                <a:buNone/>
              </a:pPr>
              <a:r>
                <a:rPr lang="nl-NL" sz="20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  y(i) = a*x(i) + y(i)</a:t>
              </a:r>
            </a:p>
            <a:p>
              <a:pPr marL="0" indent="0">
                <a:buNone/>
              </a:pPr>
              <a:r>
                <a:rPr lang="nl-NL" sz="20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END DO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AF9D00-16FB-4DCC-857C-7BF0123059EE}"/>
                </a:ext>
              </a:extLst>
            </p:cNvPr>
            <p:cNvSpPr txBox="1"/>
            <p:nvPr/>
          </p:nvSpPr>
          <p:spPr>
            <a:xfrm>
              <a:off x="1057919" y="4056437"/>
              <a:ext cx="171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Example: DAXPY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945084-BE16-1406-3B46-0082B4D5373C}"/>
              </a:ext>
            </a:extLst>
          </p:cNvPr>
          <p:cNvCxnSpPr>
            <a:cxnSpLocks/>
          </p:cNvCxnSpPr>
          <p:nvPr/>
        </p:nvCxnSpPr>
        <p:spPr>
          <a:xfrm flipV="1">
            <a:off x="6632026" y="4344894"/>
            <a:ext cx="0" cy="9343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2F32B0-AB75-A9F9-6F13-DEE01FBD77D0}"/>
              </a:ext>
            </a:extLst>
          </p:cNvPr>
          <p:cNvSpPr txBox="1"/>
          <p:nvPr/>
        </p:nvSpPr>
        <p:spPr>
          <a:xfrm>
            <a:off x="6179959" y="5282373"/>
            <a:ext cx="4596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/>
              <a:t>CG method: OI ≈ 0.4</a:t>
            </a:r>
          </a:p>
          <a:p>
            <a:r>
              <a:rPr lang="nl-NL" sz="2400"/>
              <a:t>i.e., a higher peak performance</a:t>
            </a:r>
          </a:p>
          <a:p>
            <a:r>
              <a:rPr lang="nl-NL" sz="2400"/>
              <a:t>will not lead to a shorter run time…</a:t>
            </a:r>
          </a:p>
        </p:txBody>
      </p:sp>
    </p:spTree>
    <p:extLst>
      <p:ext uri="{BB962C8B-B14F-4D97-AF65-F5344CB8AC3E}">
        <p14:creationId xmlns:p14="http://schemas.microsoft.com/office/powerpoint/2010/main" val="37101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31BF-33C2-D6B7-B674-681FFE80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Memory Bandwidth Bound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A24CDC-04D1-F27A-ECF4-B58B554D69F6}"/>
              </a:ext>
            </a:extLst>
          </p:cNvPr>
          <p:cNvGrpSpPr/>
          <p:nvPr/>
        </p:nvGrpSpPr>
        <p:grpSpPr>
          <a:xfrm>
            <a:off x="2995449" y="1797269"/>
            <a:ext cx="5556253" cy="4088524"/>
            <a:chOff x="3300248" y="2133600"/>
            <a:chExt cx="5556253" cy="40885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26E61-C580-742D-F912-A8FD97358632}"/>
                </a:ext>
              </a:extLst>
            </p:cNvPr>
            <p:cNvSpPr/>
            <p:nvPr/>
          </p:nvSpPr>
          <p:spPr>
            <a:xfrm>
              <a:off x="3300248" y="2133600"/>
              <a:ext cx="5535233" cy="408852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0A3AC8-6909-2ABE-C18F-811FC106A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5644054"/>
              <a:ext cx="3205655" cy="1051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518712B-EB98-50DC-2E34-FAB4E762A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2564523"/>
              <a:ext cx="0" cy="310843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5EE744-CD31-D78F-4A9E-28B1369E3D0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972910" y="2711661"/>
              <a:ext cx="2995448" cy="295341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FE205C-5404-1C81-F471-066D151BDC00}"/>
                </a:ext>
              </a:extLst>
            </p:cNvPr>
            <p:cNvSpPr/>
            <p:nvPr/>
          </p:nvSpPr>
          <p:spPr>
            <a:xfrm>
              <a:off x="3962401" y="3636570"/>
              <a:ext cx="3037488" cy="2007484"/>
            </a:xfrm>
            <a:custGeom>
              <a:avLst/>
              <a:gdLst>
                <a:gd name="connsiteX0" fmla="*/ 0 w 2827283"/>
                <a:gd name="connsiteY0" fmla="*/ 1944414 h 1944414"/>
                <a:gd name="connsiteX1" fmla="*/ 1177159 w 2827283"/>
                <a:gd name="connsiteY1" fmla="*/ 851338 h 1944414"/>
                <a:gd name="connsiteX2" fmla="*/ 2259724 w 2827283"/>
                <a:gd name="connsiteY2" fmla="*/ 189187 h 1944414"/>
                <a:gd name="connsiteX3" fmla="*/ 2827283 w 2827283"/>
                <a:gd name="connsiteY3" fmla="*/ 0 h 19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7283" h="1944414">
                  <a:moveTo>
                    <a:pt x="0" y="1944414"/>
                  </a:moveTo>
                  <a:cubicBezTo>
                    <a:pt x="400269" y="1544145"/>
                    <a:pt x="800538" y="1143876"/>
                    <a:pt x="1177159" y="851338"/>
                  </a:cubicBezTo>
                  <a:cubicBezTo>
                    <a:pt x="1553780" y="558800"/>
                    <a:pt x="1984703" y="331077"/>
                    <a:pt x="2259724" y="189187"/>
                  </a:cubicBezTo>
                  <a:cubicBezTo>
                    <a:pt x="2534745" y="47297"/>
                    <a:pt x="2681014" y="23648"/>
                    <a:pt x="2827283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689343-671C-EDED-B63F-4C8DF3C2C412}"/>
                </a:ext>
              </a:extLst>
            </p:cNvPr>
            <p:cNvSpPr/>
            <p:nvPr/>
          </p:nvSpPr>
          <p:spPr>
            <a:xfrm>
              <a:off x="3941379" y="4004440"/>
              <a:ext cx="3048000" cy="1671145"/>
            </a:xfrm>
            <a:custGeom>
              <a:avLst/>
              <a:gdLst>
                <a:gd name="connsiteX0" fmla="*/ 0 w 2869324"/>
                <a:gd name="connsiteY0" fmla="*/ 1671145 h 1671145"/>
                <a:gd name="connsiteX1" fmla="*/ 1030014 w 2869324"/>
                <a:gd name="connsiteY1" fmla="*/ 714704 h 1671145"/>
                <a:gd name="connsiteX2" fmla="*/ 1860331 w 2869324"/>
                <a:gd name="connsiteY2" fmla="*/ 210207 h 1671145"/>
                <a:gd name="connsiteX3" fmla="*/ 2869324 w 2869324"/>
                <a:gd name="connsiteY3" fmla="*/ 0 h 167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9324" h="1671145">
                  <a:moveTo>
                    <a:pt x="0" y="1671145"/>
                  </a:moveTo>
                  <a:cubicBezTo>
                    <a:pt x="359979" y="1314669"/>
                    <a:pt x="719959" y="958194"/>
                    <a:pt x="1030014" y="714704"/>
                  </a:cubicBezTo>
                  <a:cubicBezTo>
                    <a:pt x="1340069" y="471214"/>
                    <a:pt x="1553779" y="329324"/>
                    <a:pt x="1860331" y="210207"/>
                  </a:cubicBezTo>
                  <a:cubicBezTo>
                    <a:pt x="2166883" y="91090"/>
                    <a:pt x="2518103" y="45545"/>
                    <a:pt x="2869324" y="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EED95F-5924-7380-22D2-A00564885DE4}"/>
                </a:ext>
              </a:extLst>
            </p:cNvPr>
            <p:cNvSpPr/>
            <p:nvPr/>
          </p:nvSpPr>
          <p:spPr>
            <a:xfrm>
              <a:off x="3930869" y="3079531"/>
              <a:ext cx="3021616" cy="2585544"/>
            </a:xfrm>
            <a:custGeom>
              <a:avLst/>
              <a:gdLst>
                <a:gd name="connsiteX0" fmla="*/ 0 w 2848303"/>
                <a:gd name="connsiteY0" fmla="*/ 2606566 h 2606566"/>
                <a:gd name="connsiteX1" fmla="*/ 1292772 w 2848303"/>
                <a:gd name="connsiteY1" fmla="*/ 1376856 h 2606566"/>
                <a:gd name="connsiteX2" fmla="*/ 2406869 w 2848303"/>
                <a:gd name="connsiteY2" fmla="*/ 346842 h 2606566"/>
                <a:gd name="connsiteX3" fmla="*/ 2848303 w 2848303"/>
                <a:gd name="connsiteY3" fmla="*/ 0 h 260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8303" h="2606566">
                  <a:moveTo>
                    <a:pt x="0" y="2606566"/>
                  </a:moveTo>
                  <a:lnTo>
                    <a:pt x="1292772" y="1376856"/>
                  </a:lnTo>
                  <a:cubicBezTo>
                    <a:pt x="1693917" y="1000235"/>
                    <a:pt x="2147614" y="576318"/>
                    <a:pt x="2406869" y="346842"/>
                  </a:cubicBezTo>
                  <a:cubicBezTo>
                    <a:pt x="2666124" y="117366"/>
                    <a:pt x="2757213" y="58683"/>
                    <a:pt x="2848303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C948C8-5D0D-57E2-0052-3BBC7A9D75C3}"/>
                </a:ext>
              </a:extLst>
            </p:cNvPr>
            <p:cNvSpPr txBox="1"/>
            <p:nvPr/>
          </p:nvSpPr>
          <p:spPr>
            <a:xfrm>
              <a:off x="4705280" y="5716156"/>
              <a:ext cx="171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nr. of processors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41A0FC-522D-D05B-B91C-3A03A2A1295A}"/>
                </a:ext>
              </a:extLst>
            </p:cNvPr>
            <p:cNvSpPr txBox="1"/>
            <p:nvPr/>
          </p:nvSpPr>
          <p:spPr>
            <a:xfrm rot="16200000">
              <a:off x="3113278" y="381977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speedup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C781E6-48C6-7E81-D461-55EC6211101E}"/>
                </a:ext>
              </a:extLst>
            </p:cNvPr>
            <p:cNvSpPr txBox="1"/>
            <p:nvPr/>
          </p:nvSpPr>
          <p:spPr>
            <a:xfrm>
              <a:off x="6649200" y="2342329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i="1"/>
                <a:t>ideal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A6496A-712C-EAAD-4593-C142D4B6A33C}"/>
                </a:ext>
              </a:extLst>
            </p:cNvPr>
            <p:cNvSpPr txBox="1"/>
            <p:nvPr/>
          </p:nvSpPr>
          <p:spPr>
            <a:xfrm>
              <a:off x="7094480" y="2873843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=  4 ppn   ($$$$)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F5E15E-69A0-F478-A8E5-E9DF1236CFB5}"/>
                </a:ext>
              </a:extLst>
            </p:cNvPr>
            <p:cNvSpPr txBox="1"/>
            <p:nvPr/>
          </p:nvSpPr>
          <p:spPr>
            <a:xfrm>
              <a:off x="7083970" y="3357314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=  8 ppn   ($$)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167834-DFF2-E237-88B9-5A62E55FD2E7}"/>
                </a:ext>
              </a:extLst>
            </p:cNvPr>
            <p:cNvSpPr txBox="1"/>
            <p:nvPr/>
          </p:nvSpPr>
          <p:spPr>
            <a:xfrm>
              <a:off x="6962995" y="383478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  = 16 ppn  ($)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38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ali National Park and Preserve - Wikipedia">
            <a:extLst>
              <a:ext uri="{FF2B5EF4-FFF2-40B4-BE49-F238E27FC236}">
                <a16:creationId xmlns:a16="http://schemas.microsoft.com/office/drawing/2014/main" id="{F0720B72-E774-BA0D-9660-A3019C18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0004"/>
            <a:ext cx="12192000" cy="80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338B49-8412-B086-E7ED-7845442ACD4D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3377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F502-AEEE-5B8A-850E-F79A8118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MODFLOW 6: Expectations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2C0EE-148A-9116-2C4F-AACBCA9E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Reduce simulation run time</a:t>
            </a:r>
          </a:p>
          <a:p>
            <a:r>
              <a:rPr lang="en-US"/>
              <a:t>Deal with increasing model size</a:t>
            </a:r>
          </a:p>
          <a:p>
            <a:pPr lvl="1"/>
            <a:r>
              <a:rPr lang="en-US"/>
              <a:t>National, Continental scale</a:t>
            </a:r>
          </a:p>
          <a:p>
            <a:pPr lvl="1"/>
            <a:r>
              <a:rPr lang="en-US"/>
              <a:t>Integrated, Multi-process</a:t>
            </a:r>
          </a:p>
          <a:p>
            <a:r>
              <a:rPr lang="en-US"/>
              <a:t>Increase size of models…</a:t>
            </a:r>
          </a:p>
          <a:p>
            <a:r>
              <a:rPr lang="en-US"/>
              <a:t>Distribution of memory load</a:t>
            </a:r>
          </a:p>
          <a:p>
            <a:pPr lvl="1"/>
            <a:r>
              <a:rPr lang="en-US"/>
              <a:t>Fit really large problems on a machine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79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2FB2-F227-563A-12EB-3E50F3EA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Amdahl Example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9E713-EFEF-AE10-DFF0-D03EAE75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2" y="1690688"/>
            <a:ext cx="4772025" cy="131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D4E2E-29D7-F390-D938-89634B14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016251"/>
            <a:ext cx="10839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DC14-1E50-B967-C6DF-6205BF1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Roofline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F5766-5F69-4CEF-F515-B348A7D5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0" y="1892568"/>
            <a:ext cx="7855426" cy="3559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9AD96-C0FC-4CD2-0BB6-A9774F37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17" y="2220685"/>
            <a:ext cx="3625193" cy="2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1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43349-BDC5-BF74-C3AD-778886ED157A}"/>
              </a:ext>
            </a:extLst>
          </p:cNvPr>
          <p:cNvGrpSpPr/>
          <p:nvPr/>
        </p:nvGrpSpPr>
        <p:grpSpPr>
          <a:xfrm>
            <a:off x="221001" y="1723799"/>
            <a:ext cx="11767002" cy="2670959"/>
            <a:chOff x="221001" y="1723799"/>
            <a:chExt cx="11767002" cy="2670959"/>
          </a:xfrm>
        </p:grpSpPr>
        <p:pic>
          <p:nvPicPr>
            <p:cNvPr id="2054" name="Picture 6" descr="Toename van extreme zeewaterstanden langs de kust wereldwijd verwacht">
              <a:extLst>
                <a:ext uri="{FF2B5EF4-FFF2-40B4-BE49-F238E27FC236}">
                  <a16:creationId xmlns:a16="http://schemas.microsoft.com/office/drawing/2014/main" id="{7F05A12D-85CF-18A3-9387-E7C563582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02" y="1723799"/>
              <a:ext cx="3799747" cy="26709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ECC3AF-7EB0-92C3-C482-36C1CA0EE117}"/>
                </a:ext>
              </a:extLst>
            </p:cNvPr>
            <p:cNvSpPr txBox="1"/>
            <p:nvPr/>
          </p:nvSpPr>
          <p:spPr>
            <a:xfrm>
              <a:off x="221001" y="3717700"/>
              <a:ext cx="3799748" cy="677058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rgbClr val="FFFFFF"/>
                  </a:solidFill>
                </a:rPr>
                <a:t>Large domain size</a:t>
              </a:r>
              <a:endParaRPr lang="nl-NL" sz="1600">
                <a:solidFill>
                  <a:srgbClr val="FFFFFF"/>
                </a:solidFill>
              </a:endParaRPr>
            </a:p>
          </p:txBody>
        </p:sp>
        <p:pic>
          <p:nvPicPr>
            <p:cNvPr id="2052" name="Picture 4" descr="Binary black hole - Wikipedia">
              <a:extLst>
                <a:ext uri="{FF2B5EF4-FFF2-40B4-BE49-F238E27FC236}">
                  <a16:creationId xmlns:a16="http://schemas.microsoft.com/office/drawing/2014/main" id="{B50DAA34-B7CB-5266-3E8E-44E633BEB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670" y="1723799"/>
              <a:ext cx="3758360" cy="266937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B9F53D-ED3B-A714-5712-47AD510C79BC}"/>
                </a:ext>
              </a:extLst>
            </p:cNvPr>
            <p:cNvSpPr txBox="1"/>
            <p:nvPr/>
          </p:nvSpPr>
          <p:spPr>
            <a:xfrm>
              <a:off x="4157671" y="3716111"/>
              <a:ext cx="3758359" cy="677058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rgbClr val="FFFFFF"/>
                  </a:solidFill>
                </a:rPr>
                <a:t>Complex calculations</a:t>
              </a:r>
              <a:endParaRPr lang="nl-NL" sz="1050">
                <a:solidFill>
                  <a:srgbClr val="FFFFFF"/>
                </a:solidFill>
              </a:endParaRPr>
            </a:p>
          </p:txBody>
        </p:sp>
        <p:pic>
          <p:nvPicPr>
            <p:cNvPr id="2050" name="Picture 2" descr="Phytoplankton swirls reveal underlying currents, eddies, and flows in the ocean. Small-scale turbulent processes like these are crucial to the new climate model. Photo: NASA Earth Observatory">
              <a:extLst>
                <a:ext uri="{FF2B5EF4-FFF2-40B4-BE49-F238E27FC236}">
                  <a16:creationId xmlns:a16="http://schemas.microsoft.com/office/drawing/2014/main" id="{6AECED1E-BEC0-013A-FE96-2FB1F3EA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2951" y="1723799"/>
              <a:ext cx="3935052" cy="266937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F95CA-C897-56AA-4DBF-E088411D339E}"/>
                </a:ext>
              </a:extLst>
            </p:cNvPr>
            <p:cNvSpPr txBox="1"/>
            <p:nvPr/>
          </p:nvSpPr>
          <p:spPr>
            <a:xfrm>
              <a:off x="8058226" y="3716111"/>
              <a:ext cx="3929777" cy="677058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rgbClr val="FFFFFF"/>
                  </a:solidFill>
                </a:rPr>
                <a:t>Interaction of small and large scales</a:t>
              </a:r>
              <a:endParaRPr lang="nl-NL" sz="1600">
                <a:solidFill>
                  <a:srgbClr val="FFFFFF"/>
                </a:solidFill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5A16C03-A80E-E39E-F132-4E18E99332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Computational Challenges</a:t>
            </a:r>
            <a:endParaRPr lang="nl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809478-631C-2717-ACA5-B02C21E04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0165"/>
            <a:ext cx="10515600" cy="1436797"/>
          </a:xfrm>
        </p:spPr>
        <p:txBody>
          <a:bodyPr>
            <a:normAutofit lnSpcReduction="10000"/>
          </a:bodyPr>
          <a:lstStyle/>
          <a:p>
            <a:r>
              <a:rPr lang="en-US"/>
              <a:t>Why would you need a supercomputer?</a:t>
            </a:r>
          </a:p>
          <a:p>
            <a:r>
              <a:rPr lang="en-US"/>
              <a:t>Towards national/continental scale hydrologic models</a:t>
            </a:r>
          </a:p>
          <a:p>
            <a:r>
              <a:rPr lang="en-US"/>
              <a:t>Not there yet, why?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6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D64407-DC71-EC73-A3F8-BFAE65CC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9" y="294893"/>
            <a:ext cx="8870831" cy="65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en ongedateerde foto van Gordon Moore, mede-oprichter van Intel.">
            <a:extLst>
              <a:ext uri="{FF2B5EF4-FFF2-40B4-BE49-F238E27FC236}">
                <a16:creationId xmlns:a16="http://schemas.microsoft.com/office/drawing/2014/main" id="{8CFC923A-34D2-3842-7D27-E7871A18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5" y="4370728"/>
            <a:ext cx="1555099" cy="10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05715-C180-A629-A2AE-5D21636D4686}"/>
              </a:ext>
            </a:extLst>
          </p:cNvPr>
          <p:cNvSpPr txBox="1"/>
          <p:nvPr/>
        </p:nvSpPr>
        <p:spPr>
          <a:xfrm>
            <a:off x="8188835" y="5430065"/>
            <a:ext cx="17518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50"/>
              <a:t>Gordon Moore (1929-2023)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0C034F-30EE-B3DB-27F5-EC4F186B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82" y="4472760"/>
            <a:ext cx="711095" cy="683148"/>
          </a:xfrm>
          <a:prstGeom prst="rect">
            <a:avLst/>
          </a:prstGeom>
        </p:spPr>
      </p:pic>
      <p:pic>
        <p:nvPicPr>
          <p:cNvPr id="1030" name="Picture 6" descr="Intel Pentium G6950 - Dual Core - 2.80 GHz - 73W TDP">
            <a:extLst>
              <a:ext uri="{FF2B5EF4-FFF2-40B4-BE49-F238E27FC236}">
                <a16:creationId xmlns:a16="http://schemas.microsoft.com/office/drawing/2014/main" id="{68EDAFD8-1348-56AF-3841-56AA9F44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39" y="2352177"/>
            <a:ext cx="823371" cy="7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D EPYC ROME 32-CORE 7502P | Azerty.nl">
            <a:extLst>
              <a:ext uri="{FF2B5EF4-FFF2-40B4-BE49-F238E27FC236}">
                <a16:creationId xmlns:a16="http://schemas.microsoft.com/office/drawing/2014/main" id="{522E75CB-B4BD-30D6-6788-A676371A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570" y="1174689"/>
            <a:ext cx="735847" cy="7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828610-8EF7-E1CF-66B0-9D4FC640E3C5}"/>
              </a:ext>
            </a:extLst>
          </p:cNvPr>
          <p:cNvCxnSpPr/>
          <p:nvPr/>
        </p:nvCxnSpPr>
        <p:spPr>
          <a:xfrm flipH="1">
            <a:off x="2301762" y="5113868"/>
            <a:ext cx="189186" cy="719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A4F6FD-D1E2-973C-EB80-8A11BE03EF7C}"/>
              </a:ext>
            </a:extLst>
          </p:cNvPr>
          <p:cNvCxnSpPr>
            <a:cxnSpLocks/>
          </p:cNvCxnSpPr>
          <p:nvPr/>
        </p:nvCxnSpPr>
        <p:spPr>
          <a:xfrm flipH="1">
            <a:off x="5324472" y="3063434"/>
            <a:ext cx="269444" cy="712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B919B7A6-E64A-D45F-04E7-AFC046205D11}"/>
              </a:ext>
            </a:extLst>
          </p:cNvPr>
          <p:cNvCxnSpPr>
            <a:cxnSpLocks/>
          </p:cNvCxnSpPr>
          <p:nvPr/>
        </p:nvCxnSpPr>
        <p:spPr>
          <a:xfrm flipH="1" flipV="1">
            <a:off x="8996855" y="1229710"/>
            <a:ext cx="805329" cy="291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31EB8EB-5B85-5401-4D5D-DFD086D920C8}"/>
              </a:ext>
            </a:extLst>
          </p:cNvPr>
          <p:cNvGrpSpPr/>
          <p:nvPr/>
        </p:nvGrpSpPr>
        <p:grpSpPr>
          <a:xfrm>
            <a:off x="3662581" y="1890419"/>
            <a:ext cx="4110182" cy="3372054"/>
            <a:chOff x="-321453" y="3112290"/>
            <a:chExt cx="4110182" cy="3372054"/>
          </a:xfrm>
          <a:solidFill>
            <a:schemeClr val="bg1"/>
          </a:solidFill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CA6FC6DE-93B6-AE49-3C51-7E0015CBA282}"/>
                </a:ext>
              </a:extLst>
            </p:cNvPr>
            <p:cNvGrpSpPr/>
            <p:nvPr/>
          </p:nvGrpSpPr>
          <p:grpSpPr>
            <a:xfrm>
              <a:off x="-321453" y="3112290"/>
              <a:ext cx="4110182" cy="3372054"/>
              <a:chOff x="452582" y="2474599"/>
              <a:chExt cx="4110182" cy="3372054"/>
            </a:xfrm>
            <a:grpFill/>
          </p:grpSpPr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C5581DB4-50A3-1EA4-13FC-EA402F14C661}"/>
                  </a:ext>
                </a:extLst>
              </p:cNvPr>
              <p:cNvSpPr/>
              <p:nvPr/>
            </p:nvSpPr>
            <p:spPr>
              <a:xfrm>
                <a:off x="452582" y="2474599"/>
                <a:ext cx="4110182" cy="3372054"/>
              </a:xfrm>
              <a:prstGeom prst="rect">
                <a:avLst/>
              </a:prstGeom>
              <a:grp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pic>
            <p:nvPicPr>
              <p:cNvPr id="1041" name="Picture 1040">
                <a:extLst>
                  <a:ext uri="{FF2B5EF4-FFF2-40B4-BE49-F238E27FC236}">
                    <a16:creationId xmlns:a16="http://schemas.microsoft.com/office/drawing/2014/main" id="{7E4EDF74-27CA-73C0-31A7-FBA78E8030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1578"/>
              <a:stretch/>
            </p:blipFill>
            <p:spPr>
              <a:xfrm>
                <a:off x="532483" y="2775663"/>
                <a:ext cx="3812428" cy="1094773"/>
              </a:xfrm>
              <a:prstGeom prst="rect">
                <a:avLst/>
              </a:prstGeom>
              <a:grpFill/>
            </p:spPr>
          </p:pic>
          <p:pic>
            <p:nvPicPr>
              <p:cNvPr id="1042" name="Picture 1041">
                <a:extLst>
                  <a:ext uri="{FF2B5EF4-FFF2-40B4-BE49-F238E27FC236}">
                    <a16:creationId xmlns:a16="http://schemas.microsoft.com/office/drawing/2014/main" id="{D61D4347-E454-D022-6BE5-E320A38FD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483" y="4002911"/>
                <a:ext cx="3914775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A31D9E0-9163-72B4-E912-65BFEF5CC50C}"/>
                </a:ext>
              </a:extLst>
            </p:cNvPr>
            <p:cNvSpPr txBox="1"/>
            <p:nvPr/>
          </p:nvSpPr>
          <p:spPr>
            <a:xfrm>
              <a:off x="-127496" y="6041630"/>
              <a:ext cx="3616720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/>
                <a:t>from </a:t>
              </a:r>
              <a:r>
                <a:rPr lang="en-US" sz="1400" i="1"/>
                <a:t>Electronics</a:t>
              </a:r>
              <a:r>
                <a:rPr lang="en-US" sz="1400"/>
                <a:t>, pp. 114–117, April 19, 1965</a:t>
              </a:r>
              <a:endParaRPr lang="nl-NL" sz="1400"/>
            </a:p>
          </p:txBody>
        </p:sp>
      </p:grpSp>
    </p:spTree>
    <p:extLst>
      <p:ext uri="{BB962C8B-B14F-4D97-AF65-F5344CB8AC3E}">
        <p14:creationId xmlns:p14="http://schemas.microsoft.com/office/powerpoint/2010/main" val="22790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0472-9227-010B-B05D-5FB55A2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Moore’s Law: the end of it…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4E17-D1F8-19BC-CC66-094BCF05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39" y="1509205"/>
            <a:ext cx="8059759" cy="5073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D6571D-76CB-BF3B-6123-150BD1363EA5}"/>
              </a:ext>
            </a:extLst>
          </p:cNvPr>
          <p:cNvGrpSpPr/>
          <p:nvPr/>
        </p:nvGrpSpPr>
        <p:grpSpPr>
          <a:xfrm>
            <a:off x="1551788" y="2051802"/>
            <a:ext cx="8725654" cy="1532226"/>
            <a:chOff x="1551788" y="2051802"/>
            <a:chExt cx="8725654" cy="15322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E41607-7DEE-9683-D680-3FE05E6B894F}"/>
                </a:ext>
              </a:extLst>
            </p:cNvPr>
            <p:cNvSpPr txBox="1"/>
            <p:nvPr/>
          </p:nvSpPr>
          <p:spPr>
            <a:xfrm>
              <a:off x="1551788" y="2051802"/>
              <a:ext cx="3840018" cy="10156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/>
                <a:t>Why haven’t clock speeds increased, even though transistors have continued to shrink?</a:t>
              </a:r>
              <a:endParaRPr lang="nl-NL" sz="20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B89B62-490A-98ED-2BD7-939EECF6BC7D}"/>
                </a:ext>
              </a:extLst>
            </p:cNvPr>
            <p:cNvCxnSpPr>
              <a:cxnSpLocks/>
            </p:cNvCxnSpPr>
            <p:nvPr/>
          </p:nvCxnSpPr>
          <p:spPr>
            <a:xfrm>
              <a:off x="3829626" y="3099773"/>
              <a:ext cx="542677" cy="42119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2EED85-B0EE-1801-12F7-83677C4B32D0}"/>
                </a:ext>
              </a:extLst>
            </p:cNvPr>
            <p:cNvCxnSpPr/>
            <p:nvPr/>
          </p:nvCxnSpPr>
          <p:spPr>
            <a:xfrm>
              <a:off x="3829626" y="3584028"/>
              <a:ext cx="6447816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0472-9227-010B-B05D-5FB55A2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Overnight Law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472FB-EC81-2827-94CE-784B81E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72752" cy="480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“Every new generation of models we have more data, demand higher precision, increase the complexity of our calculations…”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“… yet with the new laptops, we can still run our models overnight and present results in the morning…”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No more free lunch, at least not without extra work to have your software benefit from</a:t>
            </a:r>
          </a:p>
          <a:p>
            <a:r>
              <a:rPr lang="nl-NL"/>
              <a:t>the increase of the nr. of cores in a PC</a:t>
            </a:r>
          </a:p>
          <a:p>
            <a:r>
              <a:rPr lang="nl-NL"/>
              <a:t>novel accelerator hardware (GPU, TPU, FPGA, QC)</a:t>
            </a:r>
          </a:p>
          <a:p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8EC9B-31C4-61CC-E82A-3E262348B165}"/>
              </a:ext>
            </a:extLst>
          </p:cNvPr>
          <p:cNvSpPr/>
          <p:nvPr/>
        </p:nvSpPr>
        <p:spPr>
          <a:xfrm>
            <a:off x="630195" y="5517291"/>
            <a:ext cx="6203091" cy="531341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7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DBC4-ABAC-B819-90BB-D2A575C7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AD19C-B683-F4A9-DE21-010BF6AA3813}"/>
              </a:ext>
            </a:extLst>
          </p:cNvPr>
          <p:cNvSpPr/>
          <p:nvPr/>
        </p:nvSpPr>
        <p:spPr>
          <a:xfrm>
            <a:off x="838200" y="1690688"/>
            <a:ext cx="72004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/>
              <a:t>Bit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/>
              <a:t>Instruction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Data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Task parallelism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565F2-B86E-EFB9-D5F9-43F52FA7A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748" y="2215709"/>
            <a:ext cx="5843868" cy="3149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EC932D-9BE3-007A-DBD6-9F346CAE6F62}"/>
              </a:ext>
            </a:extLst>
          </p:cNvPr>
          <p:cNvSpPr/>
          <p:nvPr/>
        </p:nvSpPr>
        <p:spPr>
          <a:xfrm>
            <a:off x="4992414" y="2017986"/>
            <a:ext cx="2648607" cy="3426373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25E4E-FE70-C4CD-3B38-2E52522D25D8}"/>
              </a:ext>
            </a:extLst>
          </p:cNvPr>
          <p:cNvSpPr txBox="1"/>
          <p:nvPr/>
        </p:nvSpPr>
        <p:spPr>
          <a:xfrm>
            <a:off x="4254901" y="5642082"/>
            <a:ext cx="53667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Our strategy: Data Parallelism,</a:t>
            </a:r>
          </a:p>
          <a:p>
            <a:r>
              <a:rPr lang="en-US" sz="2800"/>
              <a:t>for </a:t>
            </a:r>
            <a:r>
              <a:rPr lang="en-US" sz="2800" b="1"/>
              <a:t>speed</a:t>
            </a:r>
            <a:r>
              <a:rPr lang="en-US" sz="2800"/>
              <a:t> and </a:t>
            </a:r>
            <a:r>
              <a:rPr lang="en-US" sz="2800" b="1"/>
              <a:t>memory distribution</a:t>
            </a:r>
            <a:endParaRPr lang="nl-NL" sz="2800" b="1"/>
          </a:p>
        </p:txBody>
      </p:sp>
    </p:spTree>
    <p:extLst>
      <p:ext uri="{BB962C8B-B14F-4D97-AF65-F5344CB8AC3E}">
        <p14:creationId xmlns:p14="http://schemas.microsoft.com/office/powerpoint/2010/main" val="31659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DBC4-ABAC-B819-90BB-D2A575C7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A971A-2FD0-1F09-2152-5E3C185B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29" y="1367621"/>
            <a:ext cx="4380141" cy="29043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D77403-33C6-C04A-EFD7-A4CEE95CDE1D}"/>
              </a:ext>
            </a:extLst>
          </p:cNvPr>
          <p:cNvGrpSpPr/>
          <p:nvPr/>
        </p:nvGrpSpPr>
        <p:grpSpPr>
          <a:xfrm>
            <a:off x="838200" y="1367621"/>
            <a:ext cx="4732283" cy="2773150"/>
            <a:chOff x="838200" y="1367621"/>
            <a:chExt cx="4732283" cy="27731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5EB705-D00B-0614-3035-0CBE72230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407"/>
            <a:stretch/>
          </p:blipFill>
          <p:spPr>
            <a:xfrm>
              <a:off x="838200" y="1367621"/>
              <a:ext cx="4732283" cy="27731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7BF555-D5AA-B0BF-156A-DE036D257C58}"/>
                </a:ext>
              </a:extLst>
            </p:cNvPr>
            <p:cNvSpPr/>
            <p:nvPr/>
          </p:nvSpPr>
          <p:spPr>
            <a:xfrm>
              <a:off x="2767263" y="1367621"/>
              <a:ext cx="1191126" cy="160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7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C58C76C7-B9D5-299E-A11C-1E58C4341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45" y="4140771"/>
            <a:ext cx="2527168" cy="25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FE78E5FB-B7C7-F29D-D075-D1F12C12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91" y="5348998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CF6BFB64-3224-B84A-166A-0AA00203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24" y="5348998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7ED7C305-2EA8-A5E4-2424-EA9CAB16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157" y="5348997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DF93DCDB-0AA2-5F3C-0089-024ECECF3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25" y="5348996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A4D69DF2-9E4D-40A2-2AC7-E2FEEC7D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91" y="4382692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E09B146B-682D-FE0A-31E7-9929E2B07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24" y="4382692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79678863-7CA2-84CF-7CF4-9C79110B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157" y="4382691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10D4DC2B-5FD3-2358-2110-18914F3D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25" y="4382690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ABADF-3C79-C5AF-DBD0-B0D0CB621E7C}"/>
              </a:ext>
            </a:extLst>
          </p:cNvPr>
          <p:cNvGrpSpPr/>
          <p:nvPr/>
        </p:nvGrpSpPr>
        <p:grpSpPr>
          <a:xfrm>
            <a:off x="5398893" y="5143267"/>
            <a:ext cx="5090431" cy="737270"/>
            <a:chOff x="5398893" y="5143267"/>
            <a:chExt cx="5090431" cy="737270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5056B0E2-63A6-CF6E-40F9-80C951091F5F}"/>
                </a:ext>
              </a:extLst>
            </p:cNvPr>
            <p:cNvSpPr/>
            <p:nvPr/>
          </p:nvSpPr>
          <p:spPr>
            <a:xfrm>
              <a:off x="6285186" y="5348995"/>
              <a:ext cx="4104200" cy="200467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887867B8-A325-E664-F6F0-E8A337FFAC75}"/>
                </a:ext>
              </a:extLst>
            </p:cNvPr>
            <p:cNvSpPr/>
            <p:nvPr/>
          </p:nvSpPr>
          <p:spPr>
            <a:xfrm>
              <a:off x="10308497" y="5259319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Arrow: Up-Down 17">
              <a:extLst>
                <a:ext uri="{FF2B5EF4-FFF2-40B4-BE49-F238E27FC236}">
                  <a16:creationId xmlns:a16="http://schemas.microsoft.com/office/drawing/2014/main" id="{62F2B725-14BB-CD23-BA90-51C915766090}"/>
                </a:ext>
              </a:extLst>
            </p:cNvPr>
            <p:cNvSpPr/>
            <p:nvPr/>
          </p:nvSpPr>
          <p:spPr>
            <a:xfrm>
              <a:off x="9335000" y="5263449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567DA5FC-79AF-4197-CCA5-700946BC1098}"/>
                </a:ext>
              </a:extLst>
            </p:cNvPr>
            <p:cNvSpPr/>
            <p:nvPr/>
          </p:nvSpPr>
          <p:spPr>
            <a:xfrm>
              <a:off x="8306804" y="5259319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5C516A49-1660-FB7B-AA8A-7AC57EDF6580}"/>
                </a:ext>
              </a:extLst>
            </p:cNvPr>
            <p:cNvSpPr/>
            <p:nvPr/>
          </p:nvSpPr>
          <p:spPr>
            <a:xfrm>
              <a:off x="7287111" y="5242428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14EFDA86-92FF-8C29-E5D3-546822E930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11"/>
            <a:stretch/>
          </p:blipFill>
          <p:spPr bwMode="auto">
            <a:xfrm>
              <a:off x="5398893" y="5143267"/>
              <a:ext cx="853152" cy="73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13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F49-6550-8291-F1BC-825F4C5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br>
              <a:rPr lang="en-US"/>
            </a:br>
            <a:r>
              <a:rPr lang="en-US" sz="3600" i="1"/>
              <a:t>Communication</a:t>
            </a:r>
            <a:endParaRPr lang="nl-NL" i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E529EE-90F5-4E55-3170-0613E76B3948}"/>
              </a:ext>
            </a:extLst>
          </p:cNvPr>
          <p:cNvGrpSpPr/>
          <p:nvPr/>
        </p:nvGrpSpPr>
        <p:grpSpPr>
          <a:xfrm>
            <a:off x="1408365" y="1986180"/>
            <a:ext cx="3243497" cy="1325564"/>
            <a:chOff x="6397375" y="1555407"/>
            <a:chExt cx="5516077" cy="2179253"/>
          </a:xfrm>
        </p:grpSpPr>
        <p:pic>
          <p:nvPicPr>
            <p:cNvPr id="6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101BDA98-EE20-A3F1-6899-2A93EBD71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173" y="2521715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E16D345A-E3E9-881B-D460-241DAF759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906" y="2521715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968F2725-EA8D-8620-BAC8-559A6C9B3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639" y="2521714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90EF598C-B584-BAB1-F723-61617FFC0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07" y="2521713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3FC8F719-6D9D-E3DE-45DB-C2E450E29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173" y="1555409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143E5C3A-0915-54D9-EBD0-37B6E75A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906" y="1555409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01CF7055-498D-EC42-935B-4D5776ECF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639" y="1555408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1BBC1E21-C765-C205-CD49-29C60A719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07" y="1555407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9893D0-C335-37DC-313C-AC87726B6DE2}"/>
                </a:ext>
              </a:extLst>
            </p:cNvPr>
            <p:cNvGrpSpPr/>
            <p:nvPr/>
          </p:nvGrpSpPr>
          <p:grpSpPr>
            <a:xfrm>
              <a:off x="6397375" y="2315984"/>
              <a:ext cx="5090431" cy="737270"/>
              <a:chOff x="5398893" y="5143267"/>
              <a:chExt cx="5090431" cy="737270"/>
            </a:xfrm>
          </p:grpSpPr>
          <p:sp>
            <p:nvSpPr>
              <p:cNvPr id="15" name="Arrow: Left 14">
                <a:extLst>
                  <a:ext uri="{FF2B5EF4-FFF2-40B4-BE49-F238E27FC236}">
                    <a16:creationId xmlns:a16="http://schemas.microsoft.com/office/drawing/2014/main" id="{3BE915A2-A41E-9709-6682-B289EA3C3131}"/>
                  </a:ext>
                </a:extLst>
              </p:cNvPr>
              <p:cNvSpPr/>
              <p:nvPr/>
            </p:nvSpPr>
            <p:spPr>
              <a:xfrm>
                <a:off x="6285186" y="5348995"/>
                <a:ext cx="4104200" cy="200467"/>
              </a:xfrm>
              <a:prstGeom prst="lef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" name="Arrow: Up-Down 15">
                <a:extLst>
                  <a:ext uri="{FF2B5EF4-FFF2-40B4-BE49-F238E27FC236}">
                    <a16:creationId xmlns:a16="http://schemas.microsoft.com/office/drawing/2014/main" id="{B0C0D493-2139-C8A7-B60F-A1A934F2740F}"/>
                  </a:ext>
                </a:extLst>
              </p:cNvPr>
              <p:cNvSpPr/>
              <p:nvPr/>
            </p:nvSpPr>
            <p:spPr>
              <a:xfrm>
                <a:off x="10308497" y="5259319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Arrow: Up-Down 16">
                <a:extLst>
                  <a:ext uri="{FF2B5EF4-FFF2-40B4-BE49-F238E27FC236}">
                    <a16:creationId xmlns:a16="http://schemas.microsoft.com/office/drawing/2014/main" id="{D2939D8A-10FD-613B-B209-C543DF81FF14}"/>
                  </a:ext>
                </a:extLst>
              </p:cNvPr>
              <p:cNvSpPr/>
              <p:nvPr/>
            </p:nvSpPr>
            <p:spPr>
              <a:xfrm>
                <a:off x="9335000" y="5263449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Arrow: Up-Down 17">
                <a:extLst>
                  <a:ext uri="{FF2B5EF4-FFF2-40B4-BE49-F238E27FC236}">
                    <a16:creationId xmlns:a16="http://schemas.microsoft.com/office/drawing/2014/main" id="{88408652-1E70-0606-34F8-CFFBC527F826}"/>
                  </a:ext>
                </a:extLst>
              </p:cNvPr>
              <p:cNvSpPr/>
              <p:nvPr/>
            </p:nvSpPr>
            <p:spPr>
              <a:xfrm>
                <a:off x="8306804" y="5259319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BE8451E5-40E5-4F07-1FD1-41C7053AF299}"/>
                  </a:ext>
                </a:extLst>
              </p:cNvPr>
              <p:cNvSpPr/>
              <p:nvPr/>
            </p:nvSpPr>
            <p:spPr>
              <a:xfrm>
                <a:off x="7287111" y="5242428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7A79CFCC-1E0C-C705-AF25-7A2C5EA03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211"/>
              <a:stretch/>
            </p:blipFill>
            <p:spPr bwMode="auto">
              <a:xfrm>
                <a:off x="5398893" y="5143267"/>
                <a:ext cx="853152" cy="737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2BD02EB-4280-81DE-9750-68A8DE71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7767"/>
            <a:ext cx="4971291" cy="3292272"/>
          </a:xfrm>
        </p:spPr>
        <p:txBody>
          <a:bodyPr>
            <a:normAutofit lnSpcReduction="10000"/>
          </a:bodyPr>
          <a:lstStyle/>
          <a:p>
            <a:r>
              <a:rPr lang="en-US"/>
              <a:t>Efficient communication key to parallel performance</a:t>
            </a:r>
          </a:p>
          <a:p>
            <a:r>
              <a:rPr lang="en-US"/>
              <a:t>Bandwidth, Latency, Message size determine Idle Time</a:t>
            </a:r>
          </a:p>
          <a:p>
            <a:r>
              <a:rPr lang="en-US"/>
              <a:t>Optimize?</a:t>
            </a:r>
          </a:p>
          <a:p>
            <a:pPr lvl="1"/>
            <a:r>
              <a:rPr lang="en-US"/>
              <a:t>Maximize throughput</a:t>
            </a:r>
          </a:p>
          <a:p>
            <a:pPr lvl="1"/>
            <a:r>
              <a:rPr lang="en-US"/>
              <a:t>Reduce latency</a:t>
            </a:r>
          </a:p>
          <a:p>
            <a:pPr lvl="1"/>
            <a:r>
              <a:rPr lang="en-US"/>
              <a:t>Minimize message size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2147568-1FA6-4D9F-14BE-7EC07BC2E544}"/>
              </a:ext>
            </a:extLst>
          </p:cNvPr>
          <p:cNvGrpSpPr/>
          <p:nvPr/>
        </p:nvGrpSpPr>
        <p:grpSpPr>
          <a:xfrm>
            <a:off x="6649024" y="779088"/>
            <a:ext cx="4871970" cy="5572058"/>
            <a:chOff x="6649024" y="779088"/>
            <a:chExt cx="4871970" cy="557205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FB3FF0F-DDC5-FF0D-1843-B9E8B3D9EF63}"/>
                </a:ext>
              </a:extLst>
            </p:cNvPr>
            <p:cNvGrpSpPr/>
            <p:nvPr/>
          </p:nvGrpSpPr>
          <p:grpSpPr>
            <a:xfrm>
              <a:off x="6649024" y="779088"/>
              <a:ext cx="4871970" cy="5065307"/>
              <a:chOff x="6649024" y="1254350"/>
              <a:chExt cx="4871970" cy="506530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85541E7-1020-DD8D-692B-9CF3E1B7B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304" y="3643233"/>
                <a:ext cx="3212757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2BE746B-5BD4-143F-F051-A578D8033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9304" y="1654691"/>
                <a:ext cx="0" cy="1988542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2F3774C-FA41-EAA9-1503-F68DFC2C169F}"/>
                  </a:ext>
                </a:extLst>
              </p:cNvPr>
              <p:cNvSpPr/>
              <p:nvPr/>
            </p:nvSpPr>
            <p:spPr>
              <a:xfrm>
                <a:off x="7699159" y="2227006"/>
                <a:ext cx="1939265" cy="1325562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4BB721-9E1D-A9EC-69D7-8B3CC6FF612A}"/>
                  </a:ext>
                </a:extLst>
              </p:cNvPr>
              <p:cNvSpPr txBox="1"/>
              <p:nvPr/>
            </p:nvSpPr>
            <p:spPr>
              <a:xfrm>
                <a:off x="10772061" y="3458567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time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F7571-A9B1-F703-100A-F92179DD90BE}"/>
                  </a:ext>
                </a:extLst>
              </p:cNvPr>
              <p:cNvSpPr txBox="1"/>
              <p:nvPr/>
            </p:nvSpPr>
            <p:spPr>
              <a:xfrm>
                <a:off x="6950443" y="1254350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throughput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C1780A-1C51-D8D6-E57F-9E1BED5290AB}"/>
                  </a:ext>
                </a:extLst>
              </p:cNvPr>
              <p:cNvSpPr txBox="1"/>
              <p:nvPr/>
            </p:nvSpPr>
            <p:spPr>
              <a:xfrm>
                <a:off x="6649024" y="2706130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/>
                  <a:t>SEND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3552F2D-AFBD-0D14-E820-EF5A1766F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304" y="6134991"/>
                <a:ext cx="3212757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561DE49-F50D-4F0C-340A-D789B02AD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9304" y="4146449"/>
                <a:ext cx="0" cy="1988542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25A4337-66A0-72AB-5C4E-8D57FE40FEF7}"/>
                  </a:ext>
                </a:extLst>
              </p:cNvPr>
              <p:cNvSpPr/>
              <p:nvPr/>
            </p:nvSpPr>
            <p:spPr>
              <a:xfrm>
                <a:off x="8546541" y="4718763"/>
                <a:ext cx="1939265" cy="132556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10D65-820D-6BF9-67B7-504CD0D3470B}"/>
                  </a:ext>
                </a:extLst>
              </p:cNvPr>
              <p:cNvSpPr txBox="1"/>
              <p:nvPr/>
            </p:nvSpPr>
            <p:spPr>
              <a:xfrm>
                <a:off x="10772061" y="5950325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time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64CA3ED-18B1-D1CF-D307-5D18B0E3FF46}"/>
                  </a:ext>
                </a:extLst>
              </p:cNvPr>
              <p:cNvSpPr txBox="1"/>
              <p:nvPr/>
            </p:nvSpPr>
            <p:spPr>
              <a:xfrm>
                <a:off x="6649024" y="5197888"/>
                <a:ext cx="674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/>
                  <a:t>RECV</a:t>
                </a:r>
              </a:p>
            </p:txBody>
          </p:sp>
          <p:sp>
            <p:nvSpPr>
              <p:cNvPr id="43" name="Arrow: Left-Right 42">
                <a:extLst>
                  <a:ext uri="{FF2B5EF4-FFF2-40B4-BE49-F238E27FC236}">
                    <a16:creationId xmlns:a16="http://schemas.microsoft.com/office/drawing/2014/main" id="{1E8727B8-FD65-5D8D-115F-AE840BA10257}"/>
                  </a:ext>
                </a:extLst>
              </p:cNvPr>
              <p:cNvSpPr/>
              <p:nvPr/>
            </p:nvSpPr>
            <p:spPr>
              <a:xfrm>
                <a:off x="7654180" y="5716831"/>
                <a:ext cx="847376" cy="209597"/>
              </a:xfrm>
              <a:prstGeom prst="left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D3274-850F-945F-2E22-37D6D2DFCE21}"/>
                  </a:ext>
                </a:extLst>
              </p:cNvPr>
              <p:cNvSpPr txBox="1"/>
              <p:nvPr/>
            </p:nvSpPr>
            <p:spPr>
              <a:xfrm>
                <a:off x="7577923" y="5388762"/>
                <a:ext cx="9998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 b="1"/>
                  <a:t>Latency</a:t>
                </a:r>
                <a:endParaRPr lang="nl-NL" b="1"/>
              </a:p>
            </p:txBody>
          </p:sp>
          <p:sp>
            <p:nvSpPr>
              <p:cNvPr id="45" name="Arrow: Left-Right 44">
                <a:extLst>
                  <a:ext uri="{FF2B5EF4-FFF2-40B4-BE49-F238E27FC236}">
                    <a16:creationId xmlns:a16="http://schemas.microsoft.com/office/drawing/2014/main" id="{28B0E19A-26D8-F2A0-CDAB-D7171AC303FE}"/>
                  </a:ext>
                </a:extLst>
              </p:cNvPr>
              <p:cNvSpPr/>
              <p:nvPr/>
            </p:nvSpPr>
            <p:spPr>
              <a:xfrm rot="16200000">
                <a:off x="9150954" y="2800977"/>
                <a:ext cx="1330109" cy="182166"/>
              </a:xfrm>
              <a:prstGeom prst="left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D4C783-EBC5-AC5B-4AF7-5BBBF5619420}"/>
                  </a:ext>
                </a:extLst>
              </p:cNvPr>
              <p:cNvSpPr txBox="1"/>
              <p:nvPr/>
            </p:nvSpPr>
            <p:spPr>
              <a:xfrm>
                <a:off x="9935304" y="2706130"/>
                <a:ext cx="1585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 b="0" i="0">
                    <a:solidFill>
                      <a:srgbClr val="202124"/>
                    </a:solidFill>
                    <a:effectLst/>
                    <a:latin typeface="Google Sans"/>
                  </a:rPr>
                  <a:t>∝ </a:t>
                </a:r>
                <a:r>
                  <a:rPr lang="nl-NL" sz="2000" b="1"/>
                  <a:t>Bandwidth</a:t>
                </a:r>
                <a:endParaRPr lang="nl-NL" b="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EB798B-AAAC-0401-1778-502618634D56}"/>
                  </a:ext>
                </a:extLst>
              </p:cNvPr>
              <p:cNvSpPr txBox="1"/>
              <p:nvPr/>
            </p:nvSpPr>
            <p:spPr>
              <a:xfrm>
                <a:off x="6986071" y="3780524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throughput</a:t>
                </a:r>
              </a:p>
            </p:txBody>
          </p:sp>
          <p:sp>
            <p:nvSpPr>
              <p:cNvPr id="49" name="Arrow: Left-Right 48">
                <a:extLst>
                  <a:ext uri="{FF2B5EF4-FFF2-40B4-BE49-F238E27FC236}">
                    <a16:creationId xmlns:a16="http://schemas.microsoft.com/office/drawing/2014/main" id="{6974CCE6-DD7C-EF29-A4EC-395E06AD7D0F}"/>
                  </a:ext>
                </a:extLst>
              </p:cNvPr>
              <p:cNvSpPr/>
              <p:nvPr/>
            </p:nvSpPr>
            <p:spPr>
              <a:xfrm>
                <a:off x="8546540" y="4422916"/>
                <a:ext cx="1939257" cy="205181"/>
              </a:xfrm>
              <a:prstGeom prst="left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07E9FC-0331-B2E7-28A7-DE70EED7A817}"/>
                  </a:ext>
                </a:extLst>
              </p:cNvPr>
              <p:cNvSpPr txBox="1"/>
              <p:nvPr/>
            </p:nvSpPr>
            <p:spPr>
              <a:xfrm>
                <a:off x="8736262" y="4073265"/>
                <a:ext cx="18266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>
                    <a:solidFill>
                      <a:srgbClr val="202124"/>
                    </a:solidFill>
                    <a:latin typeface="Google Sans"/>
                  </a:rPr>
                  <a:t>∝ </a:t>
                </a:r>
                <a:r>
                  <a:rPr lang="nl-NL" sz="2000" b="1"/>
                  <a:t>Message Size</a:t>
                </a:r>
                <a:endParaRPr lang="nl-NL" b="1"/>
              </a:p>
            </p:txBody>
          </p:sp>
        </p:grpSp>
        <p:sp>
          <p:nvSpPr>
            <p:cNvPr id="52" name="Arrow: Left-Right 51">
              <a:extLst>
                <a:ext uri="{FF2B5EF4-FFF2-40B4-BE49-F238E27FC236}">
                  <a16:creationId xmlns:a16="http://schemas.microsoft.com/office/drawing/2014/main" id="{AD1E91E1-0B2C-A195-5E63-3D9572233036}"/>
                </a:ext>
              </a:extLst>
            </p:cNvPr>
            <p:cNvSpPr/>
            <p:nvPr/>
          </p:nvSpPr>
          <p:spPr>
            <a:xfrm>
              <a:off x="7559304" y="6126977"/>
              <a:ext cx="2926491" cy="224169"/>
            </a:xfrm>
            <a:prstGeom prst="left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41AB1F-4E01-BB1A-E775-88F35DC4AE4C}"/>
                </a:ext>
              </a:extLst>
            </p:cNvPr>
            <p:cNvSpPr txBox="1"/>
            <p:nvPr/>
          </p:nvSpPr>
          <p:spPr>
            <a:xfrm>
              <a:off x="8501556" y="576522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/>
                <a:t>Idle Time</a:t>
              </a:r>
              <a:endParaRPr lang="nl-NL" b="1"/>
            </a:p>
          </p:txBody>
        </p:sp>
      </p:grpSp>
    </p:spTree>
    <p:extLst>
      <p:ext uri="{BB962C8B-B14F-4D97-AF65-F5344CB8AC3E}">
        <p14:creationId xmlns:p14="http://schemas.microsoft.com/office/powerpoint/2010/main" val="15294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F49-6550-8291-F1BC-825F4C5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br>
              <a:rPr lang="en-US"/>
            </a:br>
            <a:r>
              <a:rPr lang="en-US" sz="3600" i="1"/>
              <a:t>Communication Efficiency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FA94-3ABA-7E0D-9927-42E98E7A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35996" cy="4822310"/>
          </a:xfrm>
        </p:spPr>
        <p:txBody>
          <a:bodyPr>
            <a:normAutofit/>
          </a:bodyPr>
          <a:lstStyle/>
          <a:p>
            <a:r>
              <a:rPr lang="en-US"/>
              <a:t>Bandwidth and latency are properties of the hardware</a:t>
            </a:r>
          </a:p>
          <a:p>
            <a:r>
              <a:rPr lang="en-US"/>
              <a:t>Developer can reduce latency by bundling messages</a:t>
            </a:r>
          </a:p>
          <a:p>
            <a:r>
              <a:rPr lang="en-US"/>
              <a:t>Modeler can reduce message size by splitting a domain into subdomains in an optimal way:</a:t>
            </a:r>
          </a:p>
          <a:p>
            <a:r>
              <a:rPr lang="en-US"/>
              <a:t>How to split a model with 4 layers, 200 rows, 1000 columns into 4 subdomains?</a:t>
            </a:r>
          </a:p>
          <a:p>
            <a:pPr lvl="1"/>
            <a:r>
              <a:rPr lang="en-US"/>
              <a:t>Over layers: up to 400k remote cell connections in a subdomain</a:t>
            </a:r>
          </a:p>
          <a:p>
            <a:pPr lvl="1"/>
            <a:r>
              <a:rPr lang="en-US"/>
              <a:t>Over rows: 8k</a:t>
            </a:r>
          </a:p>
          <a:p>
            <a:pPr lvl="1"/>
            <a:r>
              <a:rPr lang="en-US" b="1"/>
              <a:t>Over columns: 1.6k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846</Words>
  <Application>Microsoft Office PowerPoint</Application>
  <PresentationFormat>Widescreen</PresentationFormat>
  <Paragraphs>137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Cambria Math</vt:lpstr>
      <vt:lpstr>Courier New</vt:lpstr>
      <vt:lpstr>Google Sans</vt:lpstr>
      <vt:lpstr>Office Theme</vt:lpstr>
      <vt:lpstr>1_Office Theme</vt:lpstr>
      <vt:lpstr>Introduction to Parallel Computing</vt:lpstr>
      <vt:lpstr>PowerPoint Presentation</vt:lpstr>
      <vt:lpstr>PowerPoint Presentation</vt:lpstr>
      <vt:lpstr>Moore’s Law: the end of it…</vt:lpstr>
      <vt:lpstr>Overnight Law</vt:lpstr>
      <vt:lpstr>Parallel Computing</vt:lpstr>
      <vt:lpstr>Parallel Computing</vt:lpstr>
      <vt:lpstr>Parallel Computing Communication</vt:lpstr>
      <vt:lpstr>Parallel Computing Communication Efficiency</vt:lpstr>
      <vt:lpstr>Parallel Computing Message Passing Interface</vt:lpstr>
      <vt:lpstr>Limit on Speedup</vt:lpstr>
      <vt:lpstr>A note on Speedup</vt:lpstr>
      <vt:lpstr>Limit on Memory Bandwidth</vt:lpstr>
      <vt:lpstr>Memory Bandwidth Bound</vt:lpstr>
      <vt:lpstr>PowerPoint Presentation</vt:lpstr>
      <vt:lpstr>Parallel MODFLOW 6: Expectations</vt:lpstr>
      <vt:lpstr>Amdahl Example</vt:lpstr>
      <vt:lpstr>Roofline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Martijn Russcher</dc:creator>
  <cp:lastModifiedBy>Martijn Russcher</cp:lastModifiedBy>
  <cp:revision>34</cp:revision>
  <dcterms:created xsi:type="dcterms:W3CDTF">2023-06-26T10:12:19Z</dcterms:created>
  <dcterms:modified xsi:type="dcterms:W3CDTF">2023-07-12T11:44:37Z</dcterms:modified>
</cp:coreProperties>
</file>